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68" r:id="rId2"/>
    <p:sldId id="3171" r:id="rId3"/>
    <p:sldId id="3172" r:id="rId4"/>
    <p:sldId id="3174" r:id="rId5"/>
    <p:sldId id="3175" r:id="rId6"/>
    <p:sldId id="3176" r:id="rId7"/>
    <p:sldId id="317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550">
          <p15:clr>
            <a:srgbClr val="A4A3A4"/>
          </p15:clr>
        </p15:guide>
        <p15:guide id="4" pos="710">
          <p15:clr>
            <a:srgbClr val="A4A3A4"/>
          </p15:clr>
        </p15:guide>
        <p15:guide id="5" pos="70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41F23"/>
    <a:srgbClr val="F7EFDF"/>
    <a:srgbClr val="A00000"/>
    <a:srgbClr val="FBF1E3"/>
    <a:srgbClr val="E64039"/>
    <a:srgbClr val="FFF5E4"/>
    <a:srgbClr val="5D3E3B"/>
    <a:srgbClr val="000000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7" autoAdjust="0"/>
    <p:restoredTop sz="96238" autoAdjust="0"/>
  </p:normalViewPr>
  <p:slideViewPr>
    <p:cSldViewPr snapToGrid="0" showGuides="1">
      <p:cViewPr varScale="1">
        <p:scale>
          <a:sx n="72" d="100"/>
          <a:sy n="72" d="100"/>
        </p:scale>
        <p:origin x="67" y="403"/>
      </p:cViewPr>
      <p:guideLst>
        <p:guide orient="horz" pos="2183"/>
        <p:guide pos="3840"/>
        <p:guide orient="horz" pos="550"/>
        <p:guide pos="710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2023-9-22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 sz="2800"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 sz="2400"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 sz="2000"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 sz="2000">
                <a:latin typeface="隶书" panose="02010509060101010101" pitchFamily="49" charset="-122"/>
                <a:ea typeface="隶书" panose="02010509060101010101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t>2023-9-22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t>2023-9-22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t>2023-9-22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C1AB1C9-049D-4A9B-BD21-DF58E09AF71A}" type="datetimeFigureOut">
              <a:rPr lang="zh-CN" altLang="en-US" smtClean="0"/>
              <a:t>2023-9-22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9C4CE7EB-28F6-4E38-ADFF-63D3245806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070479" y="-2488105"/>
            <a:ext cx="12192000" cy="690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7" name="图片 6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 descr="背景图案&#10;&#10;描述已自动生成"/>
            <p:cNvPicPr>
              <a:picLocks noChangeAspect="1"/>
            </p:cNvPicPr>
            <p:nvPr/>
          </p:nvPicPr>
          <p:blipFill>
            <a:blip r:embed="rId4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pic>
        <p:nvPicPr>
          <p:cNvPr id="9" name="图片 8" descr="图片包含 图表&#10;&#10;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2307177"/>
            <a:ext cx="6096012" cy="6096012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2" y="2158816"/>
            <a:ext cx="12192002" cy="5571499"/>
            <a:chOff x="-2" y="2158816"/>
            <a:chExt cx="12192002" cy="5571499"/>
          </a:xfrm>
        </p:grpSpPr>
        <p:pic>
          <p:nvPicPr>
            <p:cNvPr id="10" name="图片 9" descr="卡通人物&#10;&#10;中度可信度描述已自动生成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61" r="34122"/>
            <a:stretch>
              <a:fillRect/>
            </a:stretch>
          </p:blipFill>
          <p:spPr>
            <a:xfrm>
              <a:off x="0" y="2158816"/>
              <a:ext cx="12192000" cy="5370257"/>
            </a:xfrm>
            <a:prstGeom prst="rect">
              <a:avLst/>
            </a:prstGeom>
          </p:spPr>
        </p:pic>
        <p:pic>
          <p:nvPicPr>
            <p:cNvPr id="13" name="图片 12" descr="卡通人物&#10;&#10;中度可信度描述已自动生成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3" r="20605"/>
            <a:stretch>
              <a:fillRect/>
            </a:stretch>
          </p:blipFill>
          <p:spPr>
            <a:xfrm flipH="1">
              <a:off x="-2" y="2831690"/>
              <a:ext cx="12192001" cy="4898625"/>
            </a:xfrm>
            <a:prstGeom prst="rect">
              <a:avLst/>
            </a:prstGeom>
          </p:spPr>
        </p:pic>
      </p:grpSp>
      <p:pic>
        <p:nvPicPr>
          <p:cNvPr id="14" name="图片 13" descr="图片包含 图标&#10;&#10;描述已自动生成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08" y="-134676"/>
            <a:ext cx="3106062" cy="3106062"/>
          </a:xfrm>
          <a:prstGeom prst="rect">
            <a:avLst/>
          </a:prstGeom>
        </p:spPr>
      </p:pic>
      <p:pic>
        <p:nvPicPr>
          <p:cNvPr id="15" name="图片 14" descr="黑暗中的蒸汽&#10;&#10;低可信度描述已自动生成"/>
          <p:cNvPicPr>
            <a:picLocks noChangeAspect="1"/>
          </p:cNvPicPr>
          <p:nvPr userDrawn="1"/>
        </p:nvPicPr>
        <p:blipFill>
          <a:blip r:embed="rId9">
            <a:alphaModFix amt="6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67" y="287176"/>
            <a:ext cx="6572409" cy="2980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 descr="背景图案&#10;&#10;描述已自动生成"/>
            <p:cNvPicPr>
              <a:picLocks noChangeAspect="1"/>
            </p:cNvPicPr>
            <p:nvPr/>
          </p:nvPicPr>
          <p:blipFill>
            <a:blip r:embed="rId18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2.png"/><Relationship Id="rId2" Type="http://schemas.openxmlformats.org/officeDocument/2006/relationships/tags" Target="../tags/tag11.xml"/><Relationship Id="rId16" Type="http://schemas.microsoft.com/office/2007/relationships/hdphoto" Target="../media/hdphoto1.wdp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2.png"/><Relationship Id="rId2" Type="http://schemas.openxmlformats.org/officeDocument/2006/relationships/tags" Target="../tags/tag27.xml"/><Relationship Id="rId16" Type="http://schemas.microsoft.com/office/2007/relationships/hdphoto" Target="../media/hdphoto1.wdp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1.png"/><Relationship Id="rId10" Type="http://schemas.openxmlformats.org/officeDocument/2006/relationships/tags" Target="../tags/tag35.xml"/><Relationship Id="rId19" Type="http://schemas.openxmlformats.org/officeDocument/2006/relationships/image" Target="../media/image8.sv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11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10" name="1"/>
          <p:cNvSpPr/>
          <p:nvPr>
            <p:custDataLst>
              <p:tags r:id="rId1"/>
            </p:custDataLst>
          </p:nvPr>
        </p:nvSpPr>
        <p:spPr>
          <a:xfrm>
            <a:off x="981704" y="738210"/>
            <a:ext cx="10228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B41F23"/>
                </a:solidFill>
                <a:cs typeface="+mn-ea"/>
                <a:sym typeface="+mn-lt"/>
              </a:rPr>
              <a:t>武汉理工大学人工智能与新能源汽车现代产业学院、襄阳示范区管理委员会、海南研究院</a:t>
            </a:r>
            <a:r>
              <a:rPr lang="en-US" altLang="zh-CN" sz="2800" b="1" dirty="0">
                <a:solidFill>
                  <a:srgbClr val="B41F23"/>
                </a:solidFill>
                <a:cs typeface="+mn-ea"/>
                <a:sym typeface="+mn-lt"/>
              </a:rPr>
              <a:t>2023-2025</a:t>
            </a:r>
            <a:r>
              <a:rPr lang="zh-CN" altLang="en-US" sz="2800" b="1" dirty="0">
                <a:solidFill>
                  <a:srgbClr val="B41F23"/>
                </a:solidFill>
                <a:cs typeface="+mn-ea"/>
                <a:sym typeface="+mn-lt"/>
              </a:rPr>
              <a:t>年目标责任制考核细则</a:t>
            </a:r>
            <a:endParaRPr lang="en-US" altLang="zh-CN" sz="2800" b="1" dirty="0">
              <a:solidFill>
                <a:srgbClr val="B41F23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103782" y="2513332"/>
            <a:ext cx="7311910" cy="340128"/>
            <a:chOff x="2440045" y="1689131"/>
            <a:chExt cx="7311910" cy="340128"/>
          </a:xfrm>
        </p:grpSpPr>
        <p:grpSp>
          <p:nvGrpSpPr>
            <p:cNvPr id="37" name="组合 36"/>
            <p:cNvGrpSpPr/>
            <p:nvPr/>
          </p:nvGrpSpPr>
          <p:grpSpPr>
            <a:xfrm>
              <a:off x="5504158" y="1689131"/>
              <a:ext cx="1183683" cy="340128"/>
              <a:chOff x="5504158" y="1587531"/>
              <a:chExt cx="1183683" cy="340128"/>
            </a:xfrm>
          </p:grpSpPr>
          <p:sp>
            <p:nvSpPr>
              <p:cNvPr id="32" name="PA-dark-star-shape_15445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926902" y="1587531"/>
                <a:ext cx="357933" cy="34012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PA-dark-star-shape_15445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303914" y="1658564"/>
                <a:ext cx="208431" cy="198062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PA-dark-star-shape_1544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698668" y="1658564"/>
                <a:ext cx="208431" cy="198062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PA-dark-star-shape_15445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504158" y="1700705"/>
                <a:ext cx="119737" cy="113782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PA-dark-star-shape_15445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568104" y="1700705"/>
                <a:ext cx="119737" cy="113782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440045" y="1860275"/>
              <a:ext cx="7311910" cy="0"/>
              <a:chOff x="2454000" y="1860275"/>
              <a:chExt cx="7311910" cy="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2454000" y="1860275"/>
                <a:ext cx="2880000" cy="0"/>
              </a:xfrm>
              <a:prstGeom prst="line">
                <a:avLst/>
              </a:prstGeom>
              <a:ln w="38100">
                <a:solidFill>
                  <a:srgbClr val="B41F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885910" y="1860275"/>
                <a:ext cx="2880000" cy="0"/>
              </a:xfrm>
              <a:prstGeom prst="line">
                <a:avLst/>
              </a:prstGeom>
              <a:ln w="38100">
                <a:solidFill>
                  <a:srgbClr val="B41F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45A0054-62ED-45FA-9983-9C64B7472866}"/>
              </a:ext>
            </a:extLst>
          </p:cNvPr>
          <p:cNvSpPr txBox="1"/>
          <p:nvPr/>
        </p:nvSpPr>
        <p:spPr>
          <a:xfrm>
            <a:off x="4153599" y="1841019"/>
            <a:ext cx="385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41F23"/>
                </a:solidFill>
                <a:cs typeface="+mn-ea"/>
              </a:rPr>
              <a:t>校党办字</a:t>
            </a:r>
            <a:r>
              <a:rPr lang="en-US" altLang="zh-CN" sz="2400" dirty="0">
                <a:solidFill>
                  <a:srgbClr val="B41F23"/>
                </a:solidFill>
                <a:cs typeface="+mn-ea"/>
              </a:rPr>
              <a:t>〔2023〕21</a:t>
            </a:r>
            <a:r>
              <a:rPr lang="zh-CN" altLang="en-US" sz="2400" dirty="0">
                <a:solidFill>
                  <a:srgbClr val="B41F23"/>
                </a:solidFill>
                <a:cs typeface="+mn-ea"/>
              </a:rPr>
              <a:t>号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9FB71CA-A62D-4891-B4A5-FED46E37055F}"/>
              </a:ext>
            </a:extLst>
          </p:cNvPr>
          <p:cNvSpPr/>
          <p:nvPr/>
        </p:nvSpPr>
        <p:spPr>
          <a:xfrm>
            <a:off x="4412717" y="2972970"/>
            <a:ext cx="2625213" cy="70366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A1C53F-FB4F-4B95-8324-E303C14358C8}"/>
              </a:ext>
            </a:extLst>
          </p:cNvPr>
          <p:cNvSpPr txBox="1"/>
          <p:nvPr/>
        </p:nvSpPr>
        <p:spPr>
          <a:xfrm>
            <a:off x="4791335" y="3044003"/>
            <a:ext cx="205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一图读懂</a:t>
            </a:r>
          </a:p>
        </p:txBody>
      </p: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0567" y="4220910"/>
            <a:ext cx="2513365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+mn-lt"/>
              </a:rPr>
              <a:t>目的及意义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4898EA-5405-445D-80AA-364BEC3E8311}"/>
              </a:ext>
            </a:extLst>
          </p:cNvPr>
          <p:cNvSpPr/>
          <p:nvPr/>
        </p:nvSpPr>
        <p:spPr>
          <a:xfrm>
            <a:off x="1186733" y="4918586"/>
            <a:ext cx="9561836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>
                <a:srgbClr val="C00000"/>
              </a:buClr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进一步加强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现代产业学院、襄阳示范区管委会、海南研究院目标责任制考核实施工作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的管理，规范考核工作流程，科学合理确定考核结果等级，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兼顾学校发展需求和地方任务要求，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突出高质量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核心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考核指标，体现提质增效考核效果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5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3616" y="411150"/>
            <a:ext cx="2513365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+mn-lt"/>
              </a:rPr>
              <a:t>细则制定流程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170A014-3A71-4C97-AAB2-15DDE562BA27}"/>
              </a:ext>
            </a:extLst>
          </p:cNvPr>
          <p:cNvGrpSpPr/>
          <p:nvPr/>
        </p:nvGrpSpPr>
        <p:grpSpPr>
          <a:xfrm>
            <a:off x="911424" y="1403737"/>
            <a:ext cx="10442855" cy="4810663"/>
            <a:chOff x="2351584" y="1306632"/>
            <a:chExt cx="7407736" cy="4810663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88E0D3C7-E796-4678-947B-EBEAE0A757F5}"/>
                </a:ext>
              </a:extLst>
            </p:cNvPr>
            <p:cNvGrpSpPr/>
            <p:nvPr/>
          </p:nvGrpSpPr>
          <p:grpSpPr>
            <a:xfrm>
              <a:off x="6534841" y="3714245"/>
              <a:ext cx="912986" cy="1417699"/>
              <a:chOff x="5594790" y="3319529"/>
              <a:chExt cx="914400" cy="1419895"/>
            </a:xfrm>
            <a:solidFill>
              <a:schemeClr val="accent6"/>
            </a:solidFill>
          </p:grpSpPr>
          <p:cxnSp>
            <p:nvCxnSpPr>
              <p:cNvPr id="67" name="Straight Arrow Connector 120">
                <a:extLst>
                  <a:ext uri="{FF2B5EF4-FFF2-40B4-BE49-F238E27FC236}">
                    <a16:creationId xmlns:a16="http://schemas.microsoft.com/office/drawing/2014/main" id="{F715B205-7E72-4784-8968-C1F47040B23E}"/>
                  </a:ext>
                </a:extLst>
              </p:cNvPr>
              <p:cNvCxnSpPr/>
              <p:nvPr/>
            </p:nvCxnSpPr>
            <p:spPr>
              <a:xfrm>
                <a:off x="6056282" y="4134117"/>
                <a:ext cx="0" cy="605307"/>
              </a:xfrm>
              <a:prstGeom prst="straightConnector1">
                <a:avLst/>
              </a:prstGeom>
              <a:grpFill/>
              <a:ln w="285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80FCDB9A-E38D-4F30-837A-6D9F402A735E}"/>
                  </a:ext>
                </a:extLst>
              </p:cNvPr>
              <p:cNvSpPr/>
              <p:nvPr/>
            </p:nvSpPr>
            <p:spPr>
              <a:xfrm>
                <a:off x="5594790" y="3319529"/>
                <a:ext cx="914400" cy="914400"/>
              </a:xfrm>
              <a:prstGeom prst="roundRect">
                <a:avLst/>
              </a:prstGeom>
              <a:grpFill/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8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C94AA285-B0B2-41EC-8B14-9906454F88A7}"/>
                </a:ext>
              </a:extLst>
            </p:cNvPr>
            <p:cNvGrpSpPr/>
            <p:nvPr/>
          </p:nvGrpSpPr>
          <p:grpSpPr>
            <a:xfrm>
              <a:off x="7929259" y="1758475"/>
              <a:ext cx="912986" cy="1478781"/>
              <a:chOff x="6991368" y="2752858"/>
              <a:chExt cx="914400" cy="1481071"/>
            </a:xfrm>
            <a:solidFill>
              <a:schemeClr val="accent2"/>
            </a:solidFill>
          </p:grpSpPr>
          <p:cxnSp>
            <p:nvCxnSpPr>
              <p:cNvPr id="63" name="Straight Arrow Connector 164">
                <a:extLst>
                  <a:ext uri="{FF2B5EF4-FFF2-40B4-BE49-F238E27FC236}">
                    <a16:creationId xmlns:a16="http://schemas.microsoft.com/office/drawing/2014/main" id="{11162DF5-0467-4B3D-94DD-AB938275D5BA}"/>
                  </a:ext>
                </a:extLst>
              </p:cNvPr>
              <p:cNvCxnSpPr/>
              <p:nvPr/>
            </p:nvCxnSpPr>
            <p:spPr>
              <a:xfrm flipV="1">
                <a:off x="7442126" y="2752858"/>
                <a:ext cx="0" cy="566671"/>
              </a:xfrm>
              <a:prstGeom prst="straightConnector1">
                <a:avLst/>
              </a:prstGeom>
              <a:grpFill/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ounded Rectangle 8">
                <a:extLst>
                  <a:ext uri="{FF2B5EF4-FFF2-40B4-BE49-F238E27FC236}">
                    <a16:creationId xmlns:a16="http://schemas.microsoft.com/office/drawing/2014/main" id="{05D184C2-A854-4533-BC73-52B201CCB9D0}"/>
                  </a:ext>
                </a:extLst>
              </p:cNvPr>
              <p:cNvSpPr/>
              <p:nvPr/>
            </p:nvSpPr>
            <p:spPr>
              <a:xfrm>
                <a:off x="6991368" y="3319529"/>
                <a:ext cx="914400" cy="914400"/>
              </a:xfrm>
              <a:prstGeom prst="roundRect">
                <a:avLst/>
              </a:prstGeom>
              <a:grpFill/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8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AA934E24-552B-419B-AA18-1BF9CACBEA4B}"/>
                </a:ext>
              </a:extLst>
            </p:cNvPr>
            <p:cNvGrpSpPr/>
            <p:nvPr/>
          </p:nvGrpSpPr>
          <p:grpSpPr>
            <a:xfrm>
              <a:off x="5140422" y="1758475"/>
              <a:ext cx="912986" cy="1478781"/>
              <a:chOff x="4198212" y="2752858"/>
              <a:chExt cx="914400" cy="1481071"/>
            </a:xfrm>
            <a:solidFill>
              <a:schemeClr val="accent5"/>
            </a:solidFill>
          </p:grpSpPr>
          <p:cxnSp>
            <p:nvCxnSpPr>
              <p:cNvPr id="61" name="Straight Arrow Connector 177">
                <a:extLst>
                  <a:ext uri="{FF2B5EF4-FFF2-40B4-BE49-F238E27FC236}">
                    <a16:creationId xmlns:a16="http://schemas.microsoft.com/office/drawing/2014/main" id="{082F5801-06F9-4106-A892-CCD00FD7E25F}"/>
                  </a:ext>
                </a:extLst>
              </p:cNvPr>
              <p:cNvCxnSpPr/>
              <p:nvPr/>
            </p:nvCxnSpPr>
            <p:spPr>
              <a:xfrm flipV="1">
                <a:off x="4661850" y="2752858"/>
                <a:ext cx="0" cy="566671"/>
              </a:xfrm>
              <a:prstGeom prst="straightConnector1">
                <a:avLst/>
              </a:prstGeom>
              <a:grpFill/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ounded Rectangle 6">
                <a:extLst>
                  <a:ext uri="{FF2B5EF4-FFF2-40B4-BE49-F238E27FC236}">
                    <a16:creationId xmlns:a16="http://schemas.microsoft.com/office/drawing/2014/main" id="{83DE4F57-3AB4-4248-9EA3-885B30FC60ED}"/>
                  </a:ext>
                </a:extLst>
              </p:cNvPr>
              <p:cNvSpPr/>
              <p:nvPr/>
            </p:nvSpPr>
            <p:spPr>
              <a:xfrm>
                <a:off x="4198212" y="3319529"/>
                <a:ext cx="914400" cy="914400"/>
              </a:xfrm>
              <a:prstGeom prst="roundRect">
                <a:avLst/>
              </a:prstGeom>
              <a:grpFill/>
              <a:ln w="571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8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FA61E879-F684-4AE4-A638-3A238C8CEC0D}"/>
                </a:ext>
              </a:extLst>
            </p:cNvPr>
            <p:cNvGrpSpPr/>
            <p:nvPr/>
          </p:nvGrpSpPr>
          <p:grpSpPr>
            <a:xfrm>
              <a:off x="3746003" y="3714245"/>
              <a:ext cx="912986" cy="1417699"/>
              <a:chOff x="2801634" y="3319529"/>
              <a:chExt cx="914400" cy="1419895"/>
            </a:xfrm>
            <a:solidFill>
              <a:schemeClr val="accent4"/>
            </a:solidFill>
          </p:grpSpPr>
          <p:cxnSp>
            <p:nvCxnSpPr>
              <p:cNvPr id="59" name="Straight Arrow Connector 184">
                <a:extLst>
                  <a:ext uri="{FF2B5EF4-FFF2-40B4-BE49-F238E27FC236}">
                    <a16:creationId xmlns:a16="http://schemas.microsoft.com/office/drawing/2014/main" id="{847BDE37-D6B8-492E-965B-C27E15DFEC4B}"/>
                  </a:ext>
                </a:extLst>
              </p:cNvPr>
              <p:cNvCxnSpPr/>
              <p:nvPr/>
            </p:nvCxnSpPr>
            <p:spPr>
              <a:xfrm>
                <a:off x="3265273" y="4134117"/>
                <a:ext cx="0" cy="605307"/>
              </a:xfrm>
              <a:prstGeom prst="straightConnector1">
                <a:avLst/>
              </a:prstGeom>
              <a:grpFill/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ounded Rectangle 5">
                <a:extLst>
                  <a:ext uri="{FF2B5EF4-FFF2-40B4-BE49-F238E27FC236}">
                    <a16:creationId xmlns:a16="http://schemas.microsoft.com/office/drawing/2014/main" id="{267D40D8-54ED-4C33-97A8-F8F7AD1DB14B}"/>
                  </a:ext>
                </a:extLst>
              </p:cNvPr>
              <p:cNvSpPr/>
              <p:nvPr/>
            </p:nvSpPr>
            <p:spPr>
              <a:xfrm>
                <a:off x="2801634" y="3319529"/>
                <a:ext cx="914400" cy="914400"/>
              </a:xfrm>
              <a:prstGeom prst="roundRect">
                <a:avLst/>
              </a:prstGeom>
              <a:grpFill/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8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10A4C2F8-26F4-4438-9869-7481C5334785}"/>
                </a:ext>
              </a:extLst>
            </p:cNvPr>
            <p:cNvGrpSpPr/>
            <p:nvPr/>
          </p:nvGrpSpPr>
          <p:grpSpPr>
            <a:xfrm>
              <a:off x="2351584" y="1758475"/>
              <a:ext cx="912986" cy="1478781"/>
              <a:chOff x="1405056" y="2752858"/>
              <a:chExt cx="914400" cy="1481071"/>
            </a:xfrm>
            <a:solidFill>
              <a:schemeClr val="accent2"/>
            </a:solidFill>
          </p:grpSpPr>
          <p:cxnSp>
            <p:nvCxnSpPr>
              <p:cNvPr id="57" name="Straight Arrow Connector 201">
                <a:extLst>
                  <a:ext uri="{FF2B5EF4-FFF2-40B4-BE49-F238E27FC236}">
                    <a16:creationId xmlns:a16="http://schemas.microsoft.com/office/drawing/2014/main" id="{D2168850-DE9A-4099-8794-3471329176DE}"/>
                  </a:ext>
                </a:extLst>
              </p:cNvPr>
              <p:cNvCxnSpPr/>
              <p:nvPr/>
            </p:nvCxnSpPr>
            <p:spPr>
              <a:xfrm flipV="1">
                <a:off x="1868695" y="2752858"/>
                <a:ext cx="0" cy="566671"/>
              </a:xfrm>
              <a:prstGeom prst="straightConnector1">
                <a:avLst/>
              </a:prstGeom>
              <a:grpFill/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ounded Rectangle 3">
                <a:extLst>
                  <a:ext uri="{FF2B5EF4-FFF2-40B4-BE49-F238E27FC236}">
                    <a16:creationId xmlns:a16="http://schemas.microsoft.com/office/drawing/2014/main" id="{725DB861-C0D2-4E6C-A096-7B8E111FD9B7}"/>
                  </a:ext>
                </a:extLst>
              </p:cNvPr>
              <p:cNvSpPr/>
              <p:nvPr/>
            </p:nvSpPr>
            <p:spPr>
              <a:xfrm>
                <a:off x="1405056" y="3319529"/>
                <a:ext cx="914400" cy="914400"/>
              </a:xfrm>
              <a:prstGeom prst="roundRect">
                <a:avLst/>
              </a:prstGeom>
              <a:grpFill/>
              <a:ln w="571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299" tIns="45649" rIns="91299" bIns="456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798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14CF7EB1-2941-4945-B361-C23FD6D47D6C}"/>
                </a:ext>
              </a:extLst>
            </p:cNvPr>
            <p:cNvSpPr/>
            <p:nvPr/>
          </p:nvSpPr>
          <p:spPr>
            <a:xfrm>
              <a:off x="2814509" y="3448644"/>
              <a:ext cx="551373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207">
              <a:extLst>
                <a:ext uri="{FF2B5EF4-FFF2-40B4-BE49-F238E27FC236}">
                  <a16:creationId xmlns:a16="http://schemas.microsoft.com/office/drawing/2014/main" id="{7332DC8B-79EB-48B7-908F-DB6D5C859F42}"/>
                </a:ext>
              </a:extLst>
            </p:cNvPr>
            <p:cNvSpPr txBox="1"/>
            <p:nvPr/>
          </p:nvSpPr>
          <p:spPr>
            <a:xfrm>
              <a:off x="2430409" y="2439336"/>
              <a:ext cx="755336" cy="70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形成</a:t>
              </a:r>
              <a:endParaRPr lang="en-US" altLang="zh-CN" sz="199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99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初稿</a:t>
              </a:r>
              <a:endParaRPr lang="en-US" sz="199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208">
              <a:extLst>
                <a:ext uri="{FF2B5EF4-FFF2-40B4-BE49-F238E27FC236}">
                  <a16:creationId xmlns:a16="http://schemas.microsoft.com/office/drawing/2014/main" id="{A966B4EB-5895-41D7-90E9-7439F3C0A55E}"/>
                </a:ext>
              </a:extLst>
            </p:cNvPr>
            <p:cNvSpPr txBox="1"/>
            <p:nvPr/>
          </p:nvSpPr>
          <p:spPr>
            <a:xfrm>
              <a:off x="3662864" y="3817032"/>
              <a:ext cx="1079263" cy="70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征求被考核单位意见</a:t>
              </a:r>
              <a:endParaRPr lang="en-US" sz="199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209">
              <a:extLst>
                <a:ext uri="{FF2B5EF4-FFF2-40B4-BE49-F238E27FC236}">
                  <a16:creationId xmlns:a16="http://schemas.microsoft.com/office/drawing/2014/main" id="{27F9CDAA-8471-48B9-9475-3670DFB4D3BB}"/>
                </a:ext>
              </a:extLst>
            </p:cNvPr>
            <p:cNvSpPr txBox="1"/>
            <p:nvPr/>
          </p:nvSpPr>
          <p:spPr>
            <a:xfrm>
              <a:off x="5109879" y="2323783"/>
              <a:ext cx="991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征求考核工作组成员单位意见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210">
              <a:extLst>
                <a:ext uri="{FF2B5EF4-FFF2-40B4-BE49-F238E27FC236}">
                  <a16:creationId xmlns:a16="http://schemas.microsoft.com/office/drawing/2014/main" id="{575DB5D4-6BB8-49DA-B3BA-B76561776107}"/>
                </a:ext>
              </a:extLst>
            </p:cNvPr>
            <p:cNvSpPr txBox="1"/>
            <p:nvPr/>
          </p:nvSpPr>
          <p:spPr>
            <a:xfrm>
              <a:off x="6573150" y="3849043"/>
              <a:ext cx="858742" cy="70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97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领导小组</a:t>
              </a:r>
              <a:endParaRPr lang="en-US" altLang="zh-CN" sz="1997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99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审议</a:t>
              </a:r>
              <a:endParaRPr lang="en-US" sz="199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211">
              <a:extLst>
                <a:ext uri="{FF2B5EF4-FFF2-40B4-BE49-F238E27FC236}">
                  <a16:creationId xmlns:a16="http://schemas.microsoft.com/office/drawing/2014/main" id="{34BDC4CF-3C92-401F-B8B2-340E634110D5}"/>
                </a:ext>
              </a:extLst>
            </p:cNvPr>
            <p:cNvSpPr txBox="1"/>
            <p:nvPr/>
          </p:nvSpPr>
          <p:spPr>
            <a:xfrm>
              <a:off x="8139524" y="2432963"/>
              <a:ext cx="494868" cy="70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9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学校</a:t>
              </a:r>
              <a:endParaRPr lang="en-US" altLang="zh-CN" sz="199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99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审定</a:t>
              </a:r>
              <a:endParaRPr lang="en-US" sz="199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217">
              <a:extLst>
                <a:ext uri="{FF2B5EF4-FFF2-40B4-BE49-F238E27FC236}">
                  <a16:creationId xmlns:a16="http://schemas.microsoft.com/office/drawing/2014/main" id="{C4F9F696-5472-42F0-9749-236A6BB562B0}"/>
                </a:ext>
              </a:extLst>
            </p:cNvPr>
            <p:cNvSpPr/>
            <p:nvPr/>
          </p:nvSpPr>
          <p:spPr>
            <a:xfrm>
              <a:off x="8273680" y="3359693"/>
              <a:ext cx="224145" cy="22414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218">
              <a:extLst>
                <a:ext uri="{FF2B5EF4-FFF2-40B4-BE49-F238E27FC236}">
                  <a16:creationId xmlns:a16="http://schemas.microsoft.com/office/drawing/2014/main" id="{43E6D3C6-30DC-4A49-9703-96FD86A9BB31}"/>
                </a:ext>
              </a:extLst>
            </p:cNvPr>
            <p:cNvSpPr/>
            <p:nvPr/>
          </p:nvSpPr>
          <p:spPr>
            <a:xfrm>
              <a:off x="6923204" y="3359395"/>
              <a:ext cx="224145" cy="22414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Oval 219">
              <a:extLst>
                <a:ext uri="{FF2B5EF4-FFF2-40B4-BE49-F238E27FC236}">
                  <a16:creationId xmlns:a16="http://schemas.microsoft.com/office/drawing/2014/main" id="{AAF0505D-BBDD-4CBA-8C78-35E14D1193C7}"/>
                </a:ext>
              </a:extLst>
            </p:cNvPr>
            <p:cNvSpPr/>
            <p:nvPr/>
          </p:nvSpPr>
          <p:spPr>
            <a:xfrm>
              <a:off x="5486949" y="3359394"/>
              <a:ext cx="224145" cy="22414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Oval 220">
              <a:extLst>
                <a:ext uri="{FF2B5EF4-FFF2-40B4-BE49-F238E27FC236}">
                  <a16:creationId xmlns:a16="http://schemas.microsoft.com/office/drawing/2014/main" id="{EF8E194B-638D-417F-AE1E-55494C2E65B4}"/>
                </a:ext>
              </a:extLst>
            </p:cNvPr>
            <p:cNvSpPr/>
            <p:nvPr/>
          </p:nvSpPr>
          <p:spPr>
            <a:xfrm>
              <a:off x="4100066" y="3345748"/>
              <a:ext cx="224145" cy="224145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Oval 221">
              <a:extLst>
                <a:ext uri="{FF2B5EF4-FFF2-40B4-BE49-F238E27FC236}">
                  <a16:creationId xmlns:a16="http://schemas.microsoft.com/office/drawing/2014/main" id="{95F29FEF-C379-4094-A5FC-308C6C438823}"/>
                </a:ext>
              </a:extLst>
            </p:cNvPr>
            <p:cNvSpPr/>
            <p:nvPr/>
          </p:nvSpPr>
          <p:spPr>
            <a:xfrm>
              <a:off x="2695243" y="3359395"/>
              <a:ext cx="224145" cy="2241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223">
              <a:extLst>
                <a:ext uri="{FF2B5EF4-FFF2-40B4-BE49-F238E27FC236}">
                  <a16:creationId xmlns:a16="http://schemas.microsoft.com/office/drawing/2014/main" id="{9A6C5D2B-199A-44A2-B9D2-57624D891DB9}"/>
                </a:ext>
              </a:extLst>
            </p:cNvPr>
            <p:cNvSpPr txBox="1"/>
            <p:nvPr/>
          </p:nvSpPr>
          <p:spPr>
            <a:xfrm>
              <a:off x="2961447" y="1306632"/>
              <a:ext cx="2282945" cy="69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398">
                  <a:latin typeface="+mn-ea"/>
                  <a:ea typeface="+mn-ea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根据三家单位</a:t>
              </a:r>
              <a:r>
                <a:rPr lang="en-US" altLang="zh-CN" dirty="0">
                  <a:sym typeface="Arial" panose="020B0604020202020204" pitchFamily="34" charset="0"/>
                </a:rPr>
                <a:t>2022</a:t>
              </a:r>
              <a:r>
                <a:rPr lang="zh-CN" altLang="en-US" dirty="0">
                  <a:sym typeface="Arial" panose="020B0604020202020204" pitchFamily="34" charset="0"/>
                </a:rPr>
                <a:t>年考核细则，修订形成文件初稿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52" name="TextBox 224">
              <a:extLst>
                <a:ext uri="{FF2B5EF4-FFF2-40B4-BE49-F238E27FC236}">
                  <a16:creationId xmlns:a16="http://schemas.microsoft.com/office/drawing/2014/main" id="{DABDCD4B-B4CF-4E3F-9BE3-882E2E9CA7BF}"/>
                </a:ext>
              </a:extLst>
            </p:cNvPr>
            <p:cNvSpPr txBox="1"/>
            <p:nvPr/>
          </p:nvSpPr>
          <p:spPr>
            <a:xfrm>
              <a:off x="2904086" y="1396262"/>
              <a:ext cx="1793366" cy="307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39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endParaRPr>
            </a:p>
          </p:txBody>
        </p:sp>
        <p:sp>
          <p:nvSpPr>
            <p:cNvPr id="53" name="TextBox 226">
              <a:extLst>
                <a:ext uri="{FF2B5EF4-FFF2-40B4-BE49-F238E27FC236}">
                  <a16:creationId xmlns:a16="http://schemas.microsoft.com/office/drawing/2014/main" id="{117E9679-2CB4-43E0-8CFF-CB1B547EEEF7}"/>
                </a:ext>
              </a:extLst>
            </p:cNvPr>
            <p:cNvSpPr txBox="1"/>
            <p:nvPr/>
          </p:nvSpPr>
          <p:spPr>
            <a:xfrm>
              <a:off x="5807692" y="1404094"/>
              <a:ext cx="2455168" cy="69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398">
                  <a:latin typeface="+mn-ea"/>
                  <a:ea typeface="+mn-ea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>
                  <a:sym typeface="Arial" panose="020B0604020202020204" pitchFamily="34" charset="0"/>
                </a:rPr>
                <a:t>6</a:t>
              </a:r>
              <a:r>
                <a:rPr lang="zh-CN" altLang="en-US" dirty="0">
                  <a:sym typeface="Arial" panose="020B0604020202020204" pitchFamily="34" charset="0"/>
                </a:rPr>
                <a:t>月，修改完善后，向专项考核工作小组成员单位征求意见</a:t>
              </a:r>
              <a:endParaRPr lang="en-US" dirty="0">
                <a:sym typeface="Arial" panose="020B0604020202020204" pitchFamily="34" charset="0"/>
              </a:endParaRPr>
            </a:p>
          </p:txBody>
        </p:sp>
        <p:sp>
          <p:nvSpPr>
            <p:cNvPr id="54" name="TextBox 229">
              <a:extLst>
                <a:ext uri="{FF2B5EF4-FFF2-40B4-BE49-F238E27FC236}">
                  <a16:creationId xmlns:a16="http://schemas.microsoft.com/office/drawing/2014/main" id="{4C5FD24E-87EC-4EF0-9D54-BC6C9BDB95D2}"/>
                </a:ext>
              </a:extLst>
            </p:cNvPr>
            <p:cNvSpPr txBox="1"/>
            <p:nvPr/>
          </p:nvSpPr>
          <p:spPr>
            <a:xfrm>
              <a:off x="8549751" y="1390188"/>
              <a:ext cx="1209569" cy="69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398">
                  <a:latin typeface="+mn-ea"/>
                  <a:ea typeface="+mn-ea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dirty="0">
                  <a:sym typeface="Arial" panose="020B0604020202020204" pitchFamily="34" charset="0"/>
                </a:rPr>
                <a:t>7</a:t>
              </a:r>
              <a:r>
                <a:rPr lang="zh-CN" altLang="en-US" dirty="0">
                  <a:sym typeface="Arial" panose="020B0604020202020204" pitchFamily="34" charset="0"/>
                </a:rPr>
                <a:t>月，学校党委常委会审定</a:t>
              </a:r>
              <a:r>
                <a:rPr lang="en-US" dirty="0"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55" name="TextBox 235">
              <a:extLst>
                <a:ext uri="{FF2B5EF4-FFF2-40B4-BE49-F238E27FC236}">
                  <a16:creationId xmlns:a16="http://schemas.microsoft.com/office/drawing/2014/main" id="{8D50BF4E-1D75-4A98-892A-BE51F39E3699}"/>
                </a:ext>
              </a:extLst>
            </p:cNvPr>
            <p:cNvSpPr txBox="1"/>
            <p:nvPr/>
          </p:nvSpPr>
          <p:spPr>
            <a:xfrm>
              <a:off x="4334286" y="4780638"/>
              <a:ext cx="2461218" cy="69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398">
                  <a:latin typeface="+mn-ea"/>
                  <a:ea typeface="+mn-ea"/>
                  <a:cs typeface="Aharoni" panose="02010803020104030203" pitchFamily="2" charset="-79"/>
                </a:defRPr>
              </a:lvl1pPr>
            </a:lstStyle>
            <a:p>
              <a:r>
                <a:rPr lang="en-US" dirty="0">
                  <a:sym typeface="Arial" panose="020B0604020202020204" pitchFamily="34" charset="0"/>
                </a:rPr>
                <a:t>5</a:t>
              </a:r>
              <a:r>
                <a:rPr lang="zh-CN" altLang="en-US" dirty="0">
                  <a:sym typeface="Arial" panose="020B0604020202020204" pitchFamily="34" charset="0"/>
                </a:rPr>
                <a:t>月，向现代产业学院、襄阳示范区管委会、海南研究院分别征求意见</a:t>
              </a:r>
              <a:endParaRPr lang="en-US" dirty="0">
                <a:sym typeface="Arial" panose="020B0604020202020204" pitchFamily="34" charset="0"/>
              </a:endParaRPr>
            </a:p>
          </p:txBody>
        </p:sp>
        <p:sp>
          <p:nvSpPr>
            <p:cNvPr id="56" name="TextBox 238">
              <a:extLst>
                <a:ext uri="{FF2B5EF4-FFF2-40B4-BE49-F238E27FC236}">
                  <a16:creationId xmlns:a16="http://schemas.microsoft.com/office/drawing/2014/main" id="{A6597EA7-9AC1-465F-8B08-197062ED4B40}"/>
                </a:ext>
              </a:extLst>
            </p:cNvPr>
            <p:cNvSpPr txBox="1"/>
            <p:nvPr/>
          </p:nvSpPr>
          <p:spPr>
            <a:xfrm>
              <a:off x="7134801" y="4772055"/>
              <a:ext cx="1707438" cy="134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398">
                  <a:latin typeface="+mn-ea"/>
                  <a:ea typeface="+mn-ea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梳理征求意见情况并完善，</a:t>
              </a:r>
              <a:endParaRPr lang="en-US" altLang="zh-CN" dirty="0">
                <a:sym typeface="Arial" panose="020B0604020202020204" pitchFamily="34" charset="0"/>
              </a:endParaRPr>
            </a:p>
            <a:p>
              <a:r>
                <a:rPr lang="en-US" altLang="zh-CN" dirty="0">
                  <a:sym typeface="Arial" panose="020B0604020202020204" pitchFamily="34" charset="0"/>
                </a:rPr>
                <a:t>6</a:t>
              </a:r>
              <a:r>
                <a:rPr lang="zh-CN" altLang="en-US" dirty="0">
                  <a:sym typeface="Arial" panose="020B0604020202020204" pitchFamily="34" charset="0"/>
                </a:rPr>
                <a:t>月</a:t>
              </a:r>
              <a:r>
                <a:rPr lang="en-US" altLang="zh-CN" dirty="0">
                  <a:sym typeface="Arial" panose="020B0604020202020204" pitchFamily="34" charset="0"/>
                </a:rPr>
                <a:t>30</a:t>
              </a:r>
              <a:r>
                <a:rPr lang="zh-CN" altLang="en-US" dirty="0">
                  <a:sym typeface="Arial" panose="020B0604020202020204" pitchFamily="34" charset="0"/>
                </a:rPr>
                <a:t>日，提交目标责任制与绩效考核工作领导小组审议通过</a:t>
              </a:r>
              <a:endParaRPr lang="en-US" dirty="0">
                <a:highlight>
                  <a:srgbClr val="FFFF00"/>
                </a:highlight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0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17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466" y="415826"/>
            <a:ext cx="2513365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+mn-lt"/>
              </a:rPr>
              <a:t>考核指标体系</a:t>
            </a:r>
          </a:p>
        </p:txBody>
      </p:sp>
      <p:grpSp>
        <p:nvGrpSpPr>
          <p:cNvPr id="22" name="PA-1022162">
            <a:extLst>
              <a:ext uri="{FF2B5EF4-FFF2-40B4-BE49-F238E27FC236}">
                <a16:creationId xmlns:a16="http://schemas.microsoft.com/office/drawing/2014/main" id="{30B16CD2-0A9E-4CE1-8BB6-A694D5B0F3A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6466" y="1250935"/>
            <a:ext cx="9984814" cy="1232693"/>
            <a:chOff x="1600200" y="2374900"/>
            <a:chExt cx="9099550" cy="3168651"/>
          </a:xfrm>
        </p:grpSpPr>
        <p:sp>
          <p:nvSpPr>
            <p:cNvPr id="23" name="PA-矩形 6">
              <a:extLst>
                <a:ext uri="{FF2B5EF4-FFF2-40B4-BE49-F238E27FC236}">
                  <a16:creationId xmlns:a16="http://schemas.microsoft.com/office/drawing/2014/main" id="{F60697FC-EE8F-4633-81F4-0243578142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5400000">
              <a:off x="6088433" y="1455623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-矩形 7">
              <a:extLst>
                <a:ext uri="{FF2B5EF4-FFF2-40B4-BE49-F238E27FC236}">
                  <a16:creationId xmlns:a16="http://schemas.microsoft.com/office/drawing/2014/main" id="{A233A26D-C681-4F7A-B72B-E50252B24BB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00200" y="2374900"/>
              <a:ext cx="9099550" cy="3168650"/>
            </a:xfrm>
            <a:prstGeom prst="rect">
              <a:avLst/>
            </a:prstGeom>
            <a:noFill/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矩形 6">
              <a:extLst>
                <a:ext uri="{FF2B5EF4-FFF2-40B4-BE49-F238E27FC236}">
                  <a16:creationId xmlns:a16="http://schemas.microsoft.com/office/drawing/2014/main" id="{0DCADB7B-E1AE-49D0-A118-C5D952CCA3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5400000">
              <a:off x="6088433" y="4501187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7064613-94A7-4C78-8265-4BFDDD74A914}"/>
              </a:ext>
            </a:extLst>
          </p:cNvPr>
          <p:cNvSpPr/>
          <p:nvPr/>
        </p:nvSpPr>
        <p:spPr>
          <a:xfrm>
            <a:off x="505378" y="1352569"/>
            <a:ext cx="9735902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党政管理（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倍权重）</a:t>
            </a: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参照《武汉理工大学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2022-2025</a:t>
            </a: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年二级单位党政管理工作目标考核细则》相关规定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6" name="PA-1022162">
            <a:extLst>
              <a:ext uri="{FF2B5EF4-FFF2-40B4-BE49-F238E27FC236}">
                <a16:creationId xmlns:a16="http://schemas.microsoft.com/office/drawing/2014/main" id="{00362186-19FB-40FA-8C7B-E1FF0A4788A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6466" y="2653140"/>
            <a:ext cx="9984814" cy="1232693"/>
            <a:chOff x="1600200" y="2374900"/>
            <a:chExt cx="9099550" cy="3168651"/>
          </a:xfrm>
        </p:grpSpPr>
        <p:sp>
          <p:nvSpPr>
            <p:cNvPr id="27" name="PA-矩形 6">
              <a:extLst>
                <a:ext uri="{FF2B5EF4-FFF2-40B4-BE49-F238E27FC236}">
                  <a16:creationId xmlns:a16="http://schemas.microsoft.com/office/drawing/2014/main" id="{80A70C83-F779-4508-BF18-F3E48DAC0A8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5400000">
              <a:off x="6088433" y="1455623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-矩形 7">
              <a:extLst>
                <a:ext uri="{FF2B5EF4-FFF2-40B4-BE49-F238E27FC236}">
                  <a16:creationId xmlns:a16="http://schemas.microsoft.com/office/drawing/2014/main" id="{8D616EB2-ACB4-41B4-A5D1-6A9DE54DB58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00200" y="2374900"/>
              <a:ext cx="9099550" cy="3168650"/>
            </a:xfrm>
            <a:prstGeom prst="rect">
              <a:avLst/>
            </a:prstGeom>
            <a:noFill/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矩形 6">
              <a:extLst>
                <a:ext uri="{FF2B5EF4-FFF2-40B4-BE49-F238E27FC236}">
                  <a16:creationId xmlns:a16="http://schemas.microsoft.com/office/drawing/2014/main" id="{F42DA55D-7548-41FE-BDE8-E8C8F9A3CBC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6088433" y="4501187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F192E3B-751E-4D42-B02F-0EBB3E82B14D}"/>
              </a:ext>
            </a:extLst>
          </p:cNvPr>
          <p:cNvSpPr/>
          <p:nvPr/>
        </p:nvSpPr>
        <p:spPr>
          <a:xfrm>
            <a:off x="564371" y="2836190"/>
            <a:ext cx="974180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建设发展成效（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倍权重）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分为学校发展指标（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1.5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倍权重）和地方贡献指标（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1.5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倍权重）两个二级指标，三级指标及考核内容根据校地合作协议和学校相关要求制定。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44" name="PA-1022162">
            <a:extLst>
              <a:ext uri="{FF2B5EF4-FFF2-40B4-BE49-F238E27FC236}">
                <a16:creationId xmlns:a16="http://schemas.microsoft.com/office/drawing/2014/main" id="{784B9649-5DE3-429F-BFA1-075FCEEDFCF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42864" y="4068883"/>
            <a:ext cx="9984814" cy="1232693"/>
            <a:chOff x="1600200" y="2374900"/>
            <a:chExt cx="9099550" cy="3168651"/>
          </a:xfrm>
        </p:grpSpPr>
        <p:sp>
          <p:nvSpPr>
            <p:cNvPr id="45" name="PA-矩形 6">
              <a:extLst>
                <a:ext uri="{FF2B5EF4-FFF2-40B4-BE49-F238E27FC236}">
                  <a16:creationId xmlns:a16="http://schemas.microsoft.com/office/drawing/2014/main" id="{18ABEA05-948B-4887-BB8B-E3335A56E91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6088433" y="1455623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PA-矩形 7">
              <a:extLst>
                <a:ext uri="{FF2B5EF4-FFF2-40B4-BE49-F238E27FC236}">
                  <a16:creationId xmlns:a16="http://schemas.microsoft.com/office/drawing/2014/main" id="{870C9889-246C-4D26-8AC4-4E4288D6C52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00200" y="2374900"/>
              <a:ext cx="9099550" cy="3168650"/>
            </a:xfrm>
            <a:prstGeom prst="rect">
              <a:avLst/>
            </a:prstGeom>
            <a:noFill/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PA-矩形 6">
              <a:extLst>
                <a:ext uri="{FF2B5EF4-FFF2-40B4-BE49-F238E27FC236}">
                  <a16:creationId xmlns:a16="http://schemas.microsoft.com/office/drawing/2014/main" id="{EFD850B5-B619-42B6-9239-75E51417FA5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5400000">
              <a:off x="6088433" y="4501187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937B6C9-A5EE-434E-9427-A9C96EF7005C}"/>
              </a:ext>
            </a:extLst>
          </p:cNvPr>
          <p:cNvSpPr/>
          <p:nvPr/>
        </p:nvSpPr>
        <p:spPr>
          <a:xfrm>
            <a:off x="829842" y="4299817"/>
            <a:ext cx="9411438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服务对象满意度测评（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倍权重）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参照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《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武汉理工大学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2022-2025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年职能部门直属（附属）单位满意度测评考核细则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》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相关规定。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BA792837-30F2-4C8A-94BC-8A7B69C88B18}"/>
              </a:ext>
            </a:extLst>
          </p:cNvPr>
          <p:cNvSpPr/>
          <p:nvPr/>
        </p:nvSpPr>
        <p:spPr>
          <a:xfrm>
            <a:off x="436466" y="5582312"/>
            <a:ext cx="9984814" cy="910936"/>
          </a:xfrm>
          <a:prstGeom prst="roundRect">
            <a:avLst/>
          </a:prstGeom>
          <a:solidFill>
            <a:srgbClr val="C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6892D6-B101-471F-8F63-5E248D7CECDC}"/>
              </a:ext>
            </a:extLst>
          </p:cNvPr>
          <p:cNvSpPr txBox="1"/>
          <p:nvPr/>
        </p:nvSpPr>
        <p:spPr>
          <a:xfrm>
            <a:off x="829842" y="5683837"/>
            <a:ext cx="929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约束性条件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发生严重教学事故、指导学生实习实训等实践活动发生安全事故、落实教学任务不力严重影响教学运行秩序，给学校造成重大损失或负面影响。</a:t>
            </a:r>
            <a:endParaRPr lang="zh-CN" altLang="en-US" sz="20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5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465" y="415826"/>
            <a:ext cx="6300597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现代产业学院建设发展成效考核指标体系</a:t>
            </a:r>
            <a:endParaRPr lang="zh-CN" altLang="en-US" sz="2400" dirty="0">
              <a:solidFill>
                <a:schemeClr val="accent4">
                  <a:lumMod val="60000"/>
                  <a:lumOff val="40000"/>
                </a:schemeClr>
              </a:solidFill>
              <a:sym typeface="+mn-lt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3363231-2213-4D28-962F-FB7046784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427"/>
              </p:ext>
            </p:extLst>
          </p:nvPr>
        </p:nvGraphicFramePr>
        <p:xfrm>
          <a:off x="436463" y="961595"/>
          <a:ext cx="11108572" cy="5831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240">
                  <a:extLst>
                    <a:ext uri="{9D8B030D-6E8A-4147-A177-3AD203B41FA5}">
                      <a16:colId xmlns:a16="http://schemas.microsoft.com/office/drawing/2014/main" val="288353379"/>
                    </a:ext>
                  </a:extLst>
                </a:gridCol>
                <a:gridCol w="2300749">
                  <a:extLst>
                    <a:ext uri="{9D8B030D-6E8A-4147-A177-3AD203B41FA5}">
                      <a16:colId xmlns:a16="http://schemas.microsoft.com/office/drawing/2014/main" val="3292578459"/>
                    </a:ext>
                  </a:extLst>
                </a:gridCol>
                <a:gridCol w="1557429">
                  <a:extLst>
                    <a:ext uri="{9D8B030D-6E8A-4147-A177-3AD203B41FA5}">
                      <a16:colId xmlns:a16="http://schemas.microsoft.com/office/drawing/2014/main" val="3899891571"/>
                    </a:ext>
                  </a:extLst>
                </a:gridCol>
                <a:gridCol w="4973154">
                  <a:extLst>
                    <a:ext uri="{9D8B030D-6E8A-4147-A177-3AD203B41FA5}">
                      <a16:colId xmlns:a16="http://schemas.microsoft.com/office/drawing/2014/main" val="162221725"/>
                    </a:ext>
                  </a:extLst>
                </a:gridCol>
              </a:tblGrid>
              <a:tr h="4658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二级指标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三级指标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分值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考核内容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35223"/>
                  </a:ext>
                </a:extLst>
              </a:tr>
              <a:tr h="47974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学校发展指标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*1.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人才培养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新增培养人数情况；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聘请企业导师情况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18556"/>
                  </a:ext>
                </a:extLst>
              </a:tr>
              <a:tr h="6037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校企合作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与行业企业签订合作共建现代产业学院协议；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与行业企业共建人才联合培养基地、实习实践基地等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03238"/>
                  </a:ext>
                </a:extLst>
              </a:tr>
              <a:tr h="1679096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地方贡献指标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*3.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科学研究及成果转化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牵头校企合作项目情况；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项目合作金额；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新增授权专利情况；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与行业企业共建联合研发中心或联合实验室情况；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纵向攻关项目申报及获批情况；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建立省级以上研发基地进度情况；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科技成果转化情况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80481"/>
                  </a:ext>
                </a:extLst>
              </a:tr>
              <a:tr h="7265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en-US" sz="16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企业孵化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原工研院延续企业孵化活动；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新入驻企业数量；孵化、毕业企业；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引进或培育高新技术企业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17125"/>
                  </a:ext>
                </a:extLst>
              </a:tr>
              <a:tr h="4866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en-US" sz="16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人才工程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省市级人才项目申报及获批情况；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引进国内外高端人才情况</a:t>
                      </a:r>
                    </a:p>
                  </a:txBody>
                  <a:tcPr marL="28155" marR="28155" marT="7039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19582"/>
                  </a:ext>
                </a:extLst>
              </a:tr>
              <a:tr h="72453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重大成果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24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/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重大成果、成就取得情况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107196"/>
                  </a:ext>
                </a:extLst>
              </a:tr>
              <a:tr h="60929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注：表中带“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”的指标为核心指标；表中重大成果指标作为考核等级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确定的重要依据之一。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15240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0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6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5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465" y="415826"/>
            <a:ext cx="6300597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襄阳示范区管委会发展成效考核指标体系</a:t>
            </a:r>
            <a:endParaRPr lang="zh-CN" altLang="en-US" sz="2400" dirty="0">
              <a:solidFill>
                <a:schemeClr val="accent4">
                  <a:lumMod val="60000"/>
                  <a:lumOff val="40000"/>
                </a:schemeClr>
              </a:solidFill>
              <a:sym typeface="+mn-lt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46B54BF-F7A9-4D07-85E8-7A6DA65DF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95018"/>
              </p:ext>
            </p:extLst>
          </p:nvPr>
        </p:nvGraphicFramePr>
        <p:xfrm>
          <a:off x="436463" y="941347"/>
          <a:ext cx="11096775" cy="5819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518">
                  <a:extLst>
                    <a:ext uri="{9D8B030D-6E8A-4147-A177-3AD203B41FA5}">
                      <a16:colId xmlns:a16="http://schemas.microsoft.com/office/drawing/2014/main" val="2016363749"/>
                    </a:ext>
                  </a:extLst>
                </a:gridCol>
                <a:gridCol w="2525376">
                  <a:extLst>
                    <a:ext uri="{9D8B030D-6E8A-4147-A177-3AD203B41FA5}">
                      <a16:colId xmlns:a16="http://schemas.microsoft.com/office/drawing/2014/main" val="2447832886"/>
                    </a:ext>
                  </a:extLst>
                </a:gridCol>
                <a:gridCol w="1708620">
                  <a:extLst>
                    <a:ext uri="{9D8B030D-6E8A-4147-A177-3AD203B41FA5}">
                      <a16:colId xmlns:a16="http://schemas.microsoft.com/office/drawing/2014/main" val="3596834905"/>
                    </a:ext>
                  </a:extLst>
                </a:gridCol>
                <a:gridCol w="4966261">
                  <a:extLst>
                    <a:ext uri="{9D8B030D-6E8A-4147-A177-3AD203B41FA5}">
                      <a16:colId xmlns:a16="http://schemas.microsoft.com/office/drawing/2014/main" val="3061673369"/>
                    </a:ext>
                  </a:extLst>
                </a:gridCol>
              </a:tblGrid>
              <a:tr h="7262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二级指标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三级指标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分值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考核内容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53060"/>
                  </a:ext>
                </a:extLst>
              </a:tr>
              <a:tr h="983177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学校发展指标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人才培养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zh-CN" altLang="en-US" sz="1600" ker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襄阳示范区党建和思想教育工作；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文化建设等人才培养工作并达到预期成效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56575"/>
                  </a:ext>
                </a:extLst>
              </a:tr>
              <a:tr h="5899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校企合作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开展企业调研，推动校企合作，建设研发基地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55653"/>
                  </a:ext>
                </a:extLst>
              </a:tr>
              <a:tr h="589909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地方贡献指标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人才队伍建设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推动高层次人才队伍建设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42351"/>
                  </a:ext>
                </a:extLst>
              </a:tr>
              <a:tr h="11798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*4.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科学研究及成果转化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依托科教融合中心吸引教师团队入驻，开展科学研究与科技成果转化工作，实现标志性科研成果的突破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81260"/>
                  </a:ext>
                </a:extLst>
              </a:tr>
              <a:tr h="3497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学生入驻人数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学生入驻示范区人数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99691"/>
                  </a:ext>
                </a:extLst>
              </a:tr>
              <a:tr h="100191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重大成果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重大成果、成就取得情况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20570"/>
                  </a:ext>
                </a:extLst>
              </a:tr>
              <a:tr h="39860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注：表中带“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”的指标为核心指标；表中重大成果指标作为考核等级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确定的重要依据之一。</a:t>
                      </a: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621" marR="46621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5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3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0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5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465" y="415826"/>
            <a:ext cx="6300597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海南研究院发展成效考核指标体系</a:t>
            </a:r>
            <a:endParaRPr lang="zh-CN" altLang="en-US" sz="2400" dirty="0">
              <a:solidFill>
                <a:schemeClr val="accent4">
                  <a:lumMod val="60000"/>
                  <a:lumOff val="40000"/>
                </a:schemeClr>
              </a:solidFill>
              <a:sym typeface="+mn-lt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583A991-938F-424F-817B-D02F0FD7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23485"/>
              </p:ext>
            </p:extLst>
          </p:nvPr>
        </p:nvGraphicFramePr>
        <p:xfrm>
          <a:off x="436464" y="1017812"/>
          <a:ext cx="11084975" cy="573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775">
                  <a:extLst>
                    <a:ext uri="{9D8B030D-6E8A-4147-A177-3AD203B41FA5}">
                      <a16:colId xmlns:a16="http://schemas.microsoft.com/office/drawing/2014/main" val="3750658708"/>
                    </a:ext>
                  </a:extLst>
                </a:gridCol>
                <a:gridCol w="2513125">
                  <a:extLst>
                    <a:ext uri="{9D8B030D-6E8A-4147-A177-3AD203B41FA5}">
                      <a16:colId xmlns:a16="http://schemas.microsoft.com/office/drawing/2014/main" val="3590064781"/>
                    </a:ext>
                  </a:extLst>
                </a:gridCol>
                <a:gridCol w="1793404">
                  <a:extLst>
                    <a:ext uri="{9D8B030D-6E8A-4147-A177-3AD203B41FA5}">
                      <a16:colId xmlns:a16="http://schemas.microsoft.com/office/drawing/2014/main" val="3922495900"/>
                    </a:ext>
                  </a:extLst>
                </a:gridCol>
                <a:gridCol w="4825671">
                  <a:extLst>
                    <a:ext uri="{9D8B030D-6E8A-4147-A177-3AD203B41FA5}">
                      <a16:colId xmlns:a16="http://schemas.microsoft.com/office/drawing/2014/main" val="582302841"/>
                    </a:ext>
                  </a:extLst>
                </a:gridCol>
              </a:tblGrid>
              <a:tr h="4692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二级指标</a:t>
                      </a:r>
                    </a:p>
                  </a:txBody>
                  <a:tcPr marL="25638" marR="25638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三级指标</a:t>
                      </a:r>
                    </a:p>
                  </a:txBody>
                  <a:tcPr marL="25638" marR="25638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分值</a:t>
                      </a:r>
                    </a:p>
                  </a:txBody>
                  <a:tcPr marL="25638" marR="25638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考核内容</a:t>
                      </a:r>
                    </a:p>
                  </a:txBody>
                  <a:tcPr marL="25638" marR="25638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55194"/>
                  </a:ext>
                </a:extLst>
              </a:tr>
              <a:tr h="578052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学校发展指标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海南专项研究生异地培养管理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海南专项研究生异地培养管理工作；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党建和思想教育工作；文化建设工作等情况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79321"/>
                  </a:ext>
                </a:extLst>
              </a:tr>
              <a:tr h="578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*2.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学科竞赛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国家级、省部级及海南地方学科竞赛获奖情况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74030"/>
                  </a:ext>
                </a:extLst>
              </a:tr>
              <a:tr h="578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*3.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学术论文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研究生发表高水平论文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88257"/>
                  </a:ext>
                </a:extLst>
              </a:tr>
              <a:tr h="578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资源拓展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争取地方资源及投入使用情况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98236"/>
                  </a:ext>
                </a:extLst>
              </a:tr>
              <a:tr h="57805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地方贡献指标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*5.</a:t>
                      </a:r>
                      <a:r>
                        <a:rPr lang="zh-CN" altLang="en-US" sz="1600" b="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科学研究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科技项目经费到款情况；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专利授权情况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65312"/>
                  </a:ext>
                </a:extLst>
              </a:tr>
              <a:tr h="578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成果转化与产学研合作情况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en-US" sz="1600" ker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引进孵化企业情况；</a:t>
                      </a:r>
                      <a:endParaRPr lang="en-US" altLang="zh-CN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科技成果产出情况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89711"/>
                  </a:ext>
                </a:extLst>
              </a:tr>
              <a:tr h="122138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重大成果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重大成果、成就取得情况</a:t>
                      </a: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57512"/>
                  </a:ext>
                </a:extLst>
              </a:tr>
              <a:tr h="5780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注：表中带“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”的指标为核心指标；表中重大成果指标作为考核等级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确定的重要依据之一。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altLang="en-US" sz="16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9" marR="46149" marT="641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0" y="-405"/>
            <a:ext cx="12192002" cy="6858000"/>
            <a:chOff x="-1" y="0"/>
            <a:chExt cx="12192002" cy="6858000"/>
          </a:xfrm>
        </p:grpSpPr>
        <p:pic>
          <p:nvPicPr>
            <p:cNvPr id="4" name="图片 3" descr="张着嘴&#10;&#10;中度可信度描述已自动生成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b="3469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4" name="图片 63" descr="背景图案&#10;&#10;描述已自动生成"/>
            <p:cNvPicPr>
              <a:picLocks noChangeAspect="1"/>
            </p:cNvPicPr>
            <p:nvPr/>
          </p:nvPicPr>
          <p:blipFill>
            <a:blip r:embed="rId17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2" cy="6857191"/>
            </a:xfrm>
            <a:prstGeom prst="rect">
              <a:avLst/>
            </a:prstGeom>
          </p:spPr>
        </p:pic>
      </p:grpSp>
      <p:sp>
        <p:nvSpPr>
          <p:cNvPr id="41" name="PA-文本框 3">
            <a:extLst>
              <a:ext uri="{FF2B5EF4-FFF2-40B4-BE49-F238E27FC236}">
                <a16:creationId xmlns:a16="http://schemas.microsoft.com/office/drawing/2014/main" id="{6F1AA934-5210-4C11-A15D-E89B759C69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466" y="415826"/>
            <a:ext cx="3439410" cy="46166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70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+mn-lt"/>
              </a:rPr>
              <a:t>考核程序及结果认定</a:t>
            </a:r>
          </a:p>
        </p:txBody>
      </p:sp>
      <p:grpSp>
        <p:nvGrpSpPr>
          <p:cNvPr id="22" name="PA-1022162">
            <a:extLst>
              <a:ext uri="{FF2B5EF4-FFF2-40B4-BE49-F238E27FC236}">
                <a16:creationId xmlns:a16="http://schemas.microsoft.com/office/drawing/2014/main" id="{30B16CD2-0A9E-4CE1-8BB6-A694D5B0F3A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6466" y="1250936"/>
            <a:ext cx="9984814" cy="731688"/>
            <a:chOff x="1600200" y="2374900"/>
            <a:chExt cx="9099550" cy="3168651"/>
          </a:xfrm>
        </p:grpSpPr>
        <p:sp>
          <p:nvSpPr>
            <p:cNvPr id="23" name="PA-矩形 6">
              <a:extLst>
                <a:ext uri="{FF2B5EF4-FFF2-40B4-BE49-F238E27FC236}">
                  <a16:creationId xmlns:a16="http://schemas.microsoft.com/office/drawing/2014/main" id="{F60697FC-EE8F-4633-81F4-0243578142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5400000">
              <a:off x="6088433" y="1455623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-矩形 7">
              <a:extLst>
                <a:ext uri="{FF2B5EF4-FFF2-40B4-BE49-F238E27FC236}">
                  <a16:creationId xmlns:a16="http://schemas.microsoft.com/office/drawing/2014/main" id="{A233A26D-C681-4F7A-B72B-E50252B24BB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00200" y="2374900"/>
              <a:ext cx="9099550" cy="3168650"/>
            </a:xfrm>
            <a:prstGeom prst="rect">
              <a:avLst/>
            </a:prstGeom>
            <a:noFill/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矩形 6">
              <a:extLst>
                <a:ext uri="{FF2B5EF4-FFF2-40B4-BE49-F238E27FC236}">
                  <a16:creationId xmlns:a16="http://schemas.microsoft.com/office/drawing/2014/main" id="{0DCADB7B-E1AE-49D0-A118-C5D952CCA3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5400000">
              <a:off x="6088433" y="4501187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7064613-94A7-4C78-8265-4BFDDD74A914}"/>
              </a:ext>
            </a:extLst>
          </p:cNvPr>
          <p:cNvSpPr/>
          <p:nvPr/>
        </p:nvSpPr>
        <p:spPr>
          <a:xfrm>
            <a:off x="909484" y="1352569"/>
            <a:ext cx="933179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zh-CN" altLang="zh-CN" sz="2000" b="1" dirty="0">
                <a:latin typeface="+mn-ea"/>
                <a:cs typeface="Times New Roman" panose="02020603050405020304" pitchFamily="18" charset="0"/>
              </a:rPr>
              <a:t>党政管理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考核由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党政办</a:t>
            </a:r>
            <a:r>
              <a:rPr lang="zh-CN" altLang="zh-CN" sz="2000" dirty="0">
                <a:latin typeface="+mn-ea"/>
                <a:cs typeface="Times New Roman" panose="02020603050405020304" pitchFamily="18" charset="0"/>
              </a:rPr>
              <a:t>负责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1" name="PA-1022162">
            <a:extLst>
              <a:ext uri="{FF2B5EF4-FFF2-40B4-BE49-F238E27FC236}">
                <a16:creationId xmlns:a16="http://schemas.microsoft.com/office/drawing/2014/main" id="{5FBCBABC-E83A-4917-AE88-3BF1E9D7603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6466" y="2248744"/>
            <a:ext cx="9984814" cy="731688"/>
            <a:chOff x="1600200" y="2374900"/>
            <a:chExt cx="9099550" cy="3168651"/>
          </a:xfrm>
        </p:grpSpPr>
        <p:sp>
          <p:nvSpPr>
            <p:cNvPr id="30" name="PA-矩形 6">
              <a:extLst>
                <a:ext uri="{FF2B5EF4-FFF2-40B4-BE49-F238E27FC236}">
                  <a16:creationId xmlns:a16="http://schemas.microsoft.com/office/drawing/2014/main" id="{9E1A4941-5C41-4B88-AC0B-E70ED14015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5400000">
              <a:off x="6088433" y="1455623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矩形 7">
              <a:extLst>
                <a:ext uri="{FF2B5EF4-FFF2-40B4-BE49-F238E27FC236}">
                  <a16:creationId xmlns:a16="http://schemas.microsoft.com/office/drawing/2014/main" id="{16702667-B150-4EB2-8327-6B4CCEDBF74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00200" y="2374900"/>
              <a:ext cx="9099550" cy="3168650"/>
            </a:xfrm>
            <a:prstGeom prst="rect">
              <a:avLst/>
            </a:prstGeom>
            <a:noFill/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-矩形 6">
              <a:extLst>
                <a:ext uri="{FF2B5EF4-FFF2-40B4-BE49-F238E27FC236}">
                  <a16:creationId xmlns:a16="http://schemas.microsoft.com/office/drawing/2014/main" id="{789CB695-A1E4-4AA5-A794-0773BA5900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6088433" y="4501187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0E0AE988-907E-4F89-81BC-4668163D4A7B}"/>
              </a:ext>
            </a:extLst>
          </p:cNvPr>
          <p:cNvSpPr/>
          <p:nvPr/>
        </p:nvSpPr>
        <p:spPr>
          <a:xfrm>
            <a:off x="909484" y="241253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000" b="1" dirty="0">
                <a:latin typeface="+mn-ea"/>
                <a:cs typeface="Times New Roman" panose="02020603050405020304" pitchFamily="18" charset="0"/>
              </a:rPr>
              <a:t>建设发展成效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考核由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专项考核工作组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负责</a:t>
            </a:r>
            <a:endParaRPr lang="zh-CN" altLang="en-US" dirty="0"/>
          </a:p>
        </p:txBody>
      </p:sp>
      <p:grpSp>
        <p:nvGrpSpPr>
          <p:cNvPr id="33" name="PA-1022162">
            <a:extLst>
              <a:ext uri="{FF2B5EF4-FFF2-40B4-BE49-F238E27FC236}">
                <a16:creationId xmlns:a16="http://schemas.microsoft.com/office/drawing/2014/main" id="{6A3D6EB0-89F7-4E9C-83FB-929C9E954F0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6466" y="3256795"/>
            <a:ext cx="9984814" cy="731688"/>
            <a:chOff x="1600200" y="2374900"/>
            <a:chExt cx="9099550" cy="3168651"/>
          </a:xfrm>
        </p:grpSpPr>
        <p:sp>
          <p:nvSpPr>
            <p:cNvPr id="34" name="PA-矩形 6">
              <a:extLst>
                <a:ext uri="{FF2B5EF4-FFF2-40B4-BE49-F238E27FC236}">
                  <a16:creationId xmlns:a16="http://schemas.microsoft.com/office/drawing/2014/main" id="{3AD398C9-FD63-44B5-AFFD-4CC40B15E2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6088433" y="1455623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矩形 7">
              <a:extLst>
                <a:ext uri="{FF2B5EF4-FFF2-40B4-BE49-F238E27FC236}">
                  <a16:creationId xmlns:a16="http://schemas.microsoft.com/office/drawing/2014/main" id="{37DEB598-8BD0-4C3D-97C7-A472D8ACB6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00200" y="2374900"/>
              <a:ext cx="9099550" cy="3168650"/>
            </a:xfrm>
            <a:prstGeom prst="rect">
              <a:avLst/>
            </a:prstGeom>
            <a:noFill/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PA-矩形 6">
              <a:extLst>
                <a:ext uri="{FF2B5EF4-FFF2-40B4-BE49-F238E27FC236}">
                  <a16:creationId xmlns:a16="http://schemas.microsoft.com/office/drawing/2014/main" id="{5E1D6AA2-9298-4A4C-9EEE-65D93A815BB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5400000">
              <a:off x="6088433" y="4501187"/>
              <a:ext cx="123086" cy="1961641"/>
            </a:xfrm>
            <a:prstGeom prst="rect">
              <a:avLst/>
            </a:prstGeom>
            <a:solidFill>
              <a:srgbClr val="B41F23"/>
            </a:solidFill>
            <a:ln>
              <a:solidFill>
                <a:srgbClr val="B4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B6B1168-0852-4846-AD1F-76D10798EDAE}"/>
              </a:ext>
            </a:extLst>
          </p:cNvPr>
          <p:cNvSpPr/>
          <p:nvPr/>
        </p:nvSpPr>
        <p:spPr>
          <a:xfrm>
            <a:off x="909484" y="3351027"/>
            <a:ext cx="811142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zh-CN" altLang="zh-CN" sz="2000" b="1" dirty="0">
                <a:latin typeface="+mn-ea"/>
                <a:cs typeface="Times New Roman" panose="02020603050405020304" pitchFamily="18" charset="0"/>
              </a:rPr>
              <a:t>服务对象满意度测评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zh-CN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评估处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负责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形 9" descr="星星">
            <a:extLst>
              <a:ext uri="{FF2B5EF4-FFF2-40B4-BE49-F238E27FC236}">
                <a16:creationId xmlns:a16="http://schemas.microsoft.com/office/drawing/2014/main" id="{4F5E950E-9300-4CD7-870A-EF254F2C78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1995" y="4307072"/>
            <a:ext cx="698090" cy="69809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490E8CC-50C0-4401-99F5-DE44F317CD39}"/>
              </a:ext>
            </a:extLst>
          </p:cNvPr>
          <p:cNvSpPr/>
          <p:nvPr/>
        </p:nvSpPr>
        <p:spPr>
          <a:xfrm>
            <a:off x="1050085" y="4264159"/>
            <a:ext cx="9371195" cy="910936"/>
          </a:xfrm>
          <a:prstGeom prst="roundRect">
            <a:avLst/>
          </a:prstGeom>
          <a:solidFill>
            <a:srgbClr val="C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135C0E-04DC-4054-94A8-F2B884A5A179}"/>
              </a:ext>
            </a:extLst>
          </p:cNvPr>
          <p:cNvSpPr txBox="1"/>
          <p:nvPr/>
        </p:nvSpPr>
        <p:spPr>
          <a:xfrm>
            <a:off x="1339154" y="4359623"/>
            <a:ext cx="875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专项考核工作组：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评估处（牵头）、人事处、本科生院、研究生院、研工部、科技转化中心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B6DDB73-5CDF-4BCB-B156-486876617FBC}"/>
              </a:ext>
            </a:extLst>
          </p:cNvPr>
          <p:cNvSpPr/>
          <p:nvPr/>
        </p:nvSpPr>
        <p:spPr>
          <a:xfrm>
            <a:off x="351995" y="5505431"/>
            <a:ext cx="1082083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考核结果等级认定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办法按照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武汉理工大学目标责任制考核办法补充规定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相关规定执行。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cyNGNjNzM5OWRkZDcwNWM4ZGUwMzkxMTE4MGM0M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vdgzaxn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943</Words>
  <Application>Microsoft Office PowerPoint</Application>
  <PresentationFormat>宽屏</PresentationFormat>
  <Paragraphs>127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隶书</vt:lpstr>
      <vt:lpstr>微软雅黑</vt:lpstr>
      <vt:lpstr>Aharoni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Bella</cp:lastModifiedBy>
  <cp:revision>102</cp:revision>
  <dcterms:created xsi:type="dcterms:W3CDTF">2021-03-10T11:26:00Z</dcterms:created>
  <dcterms:modified xsi:type="dcterms:W3CDTF">2023-09-22T09:33:25Z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66BD73BD44784A3CBBFB3E5F4875837E</vt:lpwstr>
  </property>
  <property fmtid="{D5CDD505-2E9C-101B-9397-08002B2CF9AE}" pid="3" name="KSOProductBuildVer">
    <vt:lpwstr>2052-11.1.0.12156</vt:lpwstr>
  </property>
</Properties>
</file>